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04" r:id="rId6"/>
    <p:sldId id="307" r:id="rId7"/>
    <p:sldId id="281" r:id="rId8"/>
    <p:sldId id="282" r:id="rId9"/>
    <p:sldId id="323" r:id="rId10"/>
    <p:sldId id="324" r:id="rId11"/>
    <p:sldId id="327" r:id="rId12"/>
    <p:sldId id="328" r:id="rId13"/>
    <p:sldId id="314" r:id="rId14"/>
    <p:sldId id="315" r:id="rId15"/>
    <p:sldId id="325" r:id="rId16"/>
    <p:sldId id="330" r:id="rId17"/>
  </p:sldIdLst>
  <p:sldSz cx="12192000" cy="6858000"/>
  <p:notesSz cx="13716000" cy="24384000"/>
  <p:defaultTextStyle>
    <a:defPPr rtl="0">
      <a:defRPr lang="pt-BR"/>
    </a:defPPr>
    <a:lvl1pPr marL="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88" autoAdjust="0"/>
  </p:normalViewPr>
  <p:slideViewPr>
    <p:cSldViewPr snapToGrid="0" snapToObjects="1">
      <p:cViewPr>
        <p:scale>
          <a:sx n="100" d="100"/>
          <a:sy n="100" d="100"/>
        </p:scale>
        <p:origin x="936" y="28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41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DB32ED1-F310-4D41-8674-6BB1DBCD8C01}" type="datetimeyyyy">
              <a:rPr lang="pt-BR" smtClean="0"/>
              <a:t>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420BD0AB-C59E-4A46-83D3-F07787446BA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62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090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92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901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957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108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m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/>
          </a:p>
        </p:txBody>
      </p:sp>
      <p:sp>
        <p:nvSpPr>
          <p:cNvPr id="10" name="Forma Livre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Imagem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4" name="Espaço Reservado para Texto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pt-BR" sz="1800"/>
            </a:lvl1pPr>
          </a:lstStyle>
          <a:p>
            <a:pPr rtl="0"/>
            <a:r>
              <a:rPr lang="pt-BR"/>
              <a:t>Clique para adicionar um subtítulo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pt-BR" sz="1800"/>
            </a:lvl1pPr>
            <a:lvl2pPr>
              <a:defRPr lang="pt-BR" sz="1800"/>
            </a:lvl2pPr>
            <a:lvl3pPr>
              <a:defRPr lang="pt-BR" sz="18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0" name="Espaço Reservado para o Número do Slide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49" name="Forma Livre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7" name="Espaço Reservado para o Número do Slide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43" name="Elemento gráfico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Elemento gráfico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m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4" name="Espaço Reservado para Conteúdo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6" name="Espaço Reservado para o Número do Slide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9" name="Imagem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pt-BR"/>
            </a:def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pt-BR" sz="28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a Liv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a Liv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4" name="Imagem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pt-BR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pt-BR" sz="18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orma livre: Forma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/>
            </a:p>
          </p:txBody>
        </p:sp>
        <p:sp>
          <p:nvSpPr>
            <p:cNvPr id="15" name="Forma livre: Forma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m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 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36" name="Forma Livre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Forma Livre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lvl="0" algn="ctr" rtl="0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o texto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52" name="Espaço Reservado para Imagem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m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9" name="Forma Livre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1" name="Forma Livre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3" name="Imagem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pt-BR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o Número do Slide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1" name="Imagem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3" name="Imagem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7" name="Imagem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9" name="Imagem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Espaço Reservado para o Número do Slide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vre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Forma Livre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9" name="Espaço Reservado para o Número do Slide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3" name="Espaço Reservado para Conteúdo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marL="283464" indent="-283464">
              <a:spcBef>
                <a:spcPts val="1000"/>
              </a:spcBef>
              <a:defRPr lang="pt-BR" sz="1800"/>
            </a:lvl2pPr>
            <a:lvl3pPr marL="283464" indent="-283464">
              <a:spcBef>
                <a:spcPts val="1000"/>
              </a:spcBef>
              <a:defRPr lang="pt-BR" sz="1800"/>
            </a:lvl3pPr>
            <a:lvl4pPr marL="283464" indent="-283464">
              <a:spcBef>
                <a:spcPts val="1000"/>
              </a:spcBef>
              <a:defRPr lang="pt-BR" sz="1800"/>
            </a:lvl4pPr>
            <a:lvl5pPr marL="283464"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5" name="Espaço Reservado para Conteúdo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marL="283464" indent="-283464">
              <a:spcBef>
                <a:spcPts val="1000"/>
              </a:spcBef>
              <a:defRPr lang="pt-BR" sz="1800"/>
            </a:lvl2pPr>
            <a:lvl3pPr marL="283464" indent="-283464">
              <a:spcBef>
                <a:spcPts val="1000"/>
              </a:spcBef>
              <a:defRPr lang="pt-BR" sz="1800"/>
            </a:lvl3pPr>
            <a:lvl4pPr marL="283464" indent="-283464">
              <a:spcBef>
                <a:spcPts val="1000"/>
              </a:spcBef>
              <a:defRPr lang="pt-BR" sz="1800"/>
            </a:lvl4pPr>
            <a:lvl5pPr marL="283464"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pt-BR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pt-BR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pt-BR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pt-BR" sz="1800"/>
            </a:lvl4pPr>
            <a:lvl5pPr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indent="-283464">
              <a:spcBef>
                <a:spcPts val="1000"/>
              </a:spcBef>
              <a:defRPr lang="pt-BR" sz="1800"/>
            </a:lvl2pPr>
            <a:lvl3pPr indent="-283464">
              <a:spcBef>
                <a:spcPts val="1000"/>
              </a:spcBef>
              <a:defRPr lang="pt-BR" sz="1800"/>
            </a:lvl3pPr>
            <a:lvl4pPr indent="-283464">
              <a:spcBef>
                <a:spcPts val="1000"/>
              </a:spcBef>
              <a:defRPr lang="pt-BR" sz="1800"/>
            </a:lvl4pPr>
            <a:lvl5pPr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1" name="Espaço Reservado para Imagem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orma livre: Forma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/>
            </a:p>
          </p:txBody>
        </p:sp>
        <p:sp>
          <p:nvSpPr>
            <p:cNvPr id="21" name="Forma livre: Forma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2" name="Forma livre: Forma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m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44" name="Espaço Reservado para o Número do Slide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6" name="Imagem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4" name="Forma Livre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21" name="Imagem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orma Livre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o Número do Slide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pt-BR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pt-BR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pt-BR"/>
            </a:defPPr>
          </a:lstStyle>
          <a:p>
            <a:pPr rtl="0"/>
            <a:r>
              <a:rPr lang="pt-BR" dirty="0"/>
              <a:t>Interpolação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5380082" cy="252021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EXERCÍCIO PARA FIXAÇÃO (NA LOUSA)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10</a:t>
            </a:fld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808750"/>
            <a:ext cx="7043618" cy="223323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-9172"/>
            <a:ext cx="7796464" cy="122238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EXEMPLO EM PYTHON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11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445E001-A028-E675-8F68-E30663838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62" y="1515207"/>
            <a:ext cx="80295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-9172"/>
            <a:ext cx="7796464" cy="122238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EXEMPLO EM PYTHON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12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D9FA67-1F3D-2ED0-3726-785DD5ABB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46" y="1858473"/>
            <a:ext cx="58674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0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-9172"/>
            <a:ext cx="7796464" cy="122238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OBRIGADO!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13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1EB2709-2D04-6168-4799-BFEC8F48C135}"/>
              </a:ext>
            </a:extLst>
          </p:cNvPr>
          <p:cNvSpPr txBox="1"/>
          <p:nvPr/>
        </p:nvSpPr>
        <p:spPr>
          <a:xfrm>
            <a:off x="647700" y="506837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PEDRO HENRIQUE GROSSL</a:t>
            </a:r>
          </a:p>
          <a:p>
            <a:r>
              <a:rPr lang="pt-BR" dirty="0"/>
              <a:t>DULLIAN CARLY</a:t>
            </a:r>
          </a:p>
        </p:txBody>
      </p:sp>
    </p:spTree>
    <p:extLst>
      <p:ext uri="{BB962C8B-B14F-4D97-AF65-F5344CB8AC3E}">
        <p14:creationId xmlns:p14="http://schemas.microsoft.com/office/powerpoint/2010/main" val="319428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O que iremos abordar?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457200" indent="-457200" rtl="0">
              <a:buFont typeface="+mj-lt"/>
              <a:buAutoNum type="arabicPeriod"/>
            </a:pPr>
            <a:r>
              <a:rPr lang="pt-BR" dirty="0"/>
              <a:t>Apresentação sobre o tema e sua importância</a:t>
            </a:r>
          </a:p>
          <a:p>
            <a:pPr marL="457200" indent="-457200" rtl="0">
              <a:buFont typeface="+mj-lt"/>
              <a:buAutoNum type="arabicPeriod"/>
            </a:pPr>
            <a:r>
              <a:rPr lang="pt-BR" dirty="0"/>
              <a:t>Aplicações</a:t>
            </a:r>
          </a:p>
          <a:p>
            <a:pPr marL="457200" indent="-457200" rtl="0">
              <a:buFont typeface="+mj-lt"/>
              <a:buAutoNum type="arabicPeriod"/>
            </a:pPr>
            <a:r>
              <a:rPr lang="pt-BR" dirty="0"/>
              <a:t>Interpolação Polinomial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Interpolação de </a:t>
            </a:r>
            <a:r>
              <a:rPr lang="pt-BR" dirty="0" err="1"/>
              <a:t>Splines</a:t>
            </a:r>
            <a:endParaRPr lang="pt-BR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71" y="659422"/>
            <a:ext cx="5723586" cy="622058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interpolação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C1A3D7-BEC4-22E5-6F19-A5F024BA4809}"/>
              </a:ext>
            </a:extLst>
          </p:cNvPr>
          <p:cNvSpPr txBox="1"/>
          <p:nvPr/>
        </p:nvSpPr>
        <p:spPr>
          <a:xfrm>
            <a:off x="5358912" y="1745245"/>
            <a:ext cx="61106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Interpolação</a:t>
            </a:r>
            <a:r>
              <a:rPr lang="pt-BR" dirty="0"/>
              <a:t> é um método de construção de novos pontos de dados dentro do intervalo de um conjunto discreto de pontos de dados conhecidos. Em termos simples, é como desenhar uma linha ou uma curva que passa pelos pontos conhecidos para estimar valores intermediários.</a:t>
            </a:r>
          </a:p>
          <a:p>
            <a:endParaRPr lang="pt-BR" dirty="0"/>
          </a:p>
          <a:p>
            <a:r>
              <a:rPr lang="pt-BR" b="1" dirty="0"/>
              <a:t>Importância: 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Estimativa de Valores</a:t>
            </a: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Previsão</a:t>
            </a: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Engenharia e Ciências</a:t>
            </a:r>
            <a:endParaRPr lang="pt-BR" b="1" dirty="0"/>
          </a:p>
        </p:txBody>
      </p:sp>
      <p:pic>
        <p:nvPicPr>
          <p:cNvPr id="1028" name="Picture 4" descr="Interpolação – Wikipédia, a enciclopédia livre">
            <a:extLst>
              <a:ext uri="{FF2B5EF4-FFF2-40B4-BE49-F238E27FC236}">
                <a16:creationId xmlns:a16="http://schemas.microsoft.com/office/drawing/2014/main" id="{370F5209-D774-5D6D-B576-D0222ADB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5" y="1586015"/>
            <a:ext cx="4322225" cy="34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46" y="974265"/>
            <a:ext cx="5259554" cy="50305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Aplicações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46" y="1923058"/>
            <a:ext cx="5259554" cy="5893304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Ciências Naturais e Engenharia: Para modelagem e simulação de fenômenos físicos.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Gráficos de Computador: Para suavização e preenchimento de pixels em imagens e animações.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Economia e Finanças: Para previsão de tendências e análise de dados.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Geociências: Para mapeamento de terrenos e recursos naturais.</a:t>
            </a:r>
          </a:p>
        </p:txBody>
      </p:sp>
      <p:pic>
        <p:nvPicPr>
          <p:cNvPr id="4" name="Picture 2" descr="Vida &amp; Obra de Joseph-Louis Lagrange • Notícias • Clube da SPM">
            <a:extLst>
              <a:ext uri="{FF2B5EF4-FFF2-40B4-BE49-F238E27FC236}">
                <a16:creationId xmlns:a16="http://schemas.microsoft.com/office/drawing/2014/main" id="{36C36B35-A76E-5BAF-F929-30DC923B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95" y="410780"/>
            <a:ext cx="4332328" cy="64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A99F83C-0834-AD3D-4D92-AE8DF032C1EC}"/>
              </a:ext>
            </a:extLst>
          </p:cNvPr>
          <p:cNvSpPr txBox="1"/>
          <p:nvPr/>
        </p:nvSpPr>
        <p:spPr>
          <a:xfrm>
            <a:off x="5039716" y="6447220"/>
            <a:ext cx="611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Joseph Louis Lagrange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95861"/>
            <a:ext cx="7965461" cy="99416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Métodos de Interpolação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1565031"/>
            <a:ext cx="7851869" cy="4235696"/>
          </a:xfrm>
        </p:spPr>
        <p:txBody>
          <a:bodyPr rtlCol="0"/>
          <a:lstStyle>
            <a:defPPr>
              <a:defRPr lang="pt-BR"/>
            </a:defPPr>
          </a:lstStyle>
          <a:p>
            <a:r>
              <a:rPr lang="pt-BR" b="1" dirty="0"/>
              <a:t>Interpolação Polinomial</a:t>
            </a:r>
          </a:p>
          <a:p>
            <a:r>
              <a:rPr lang="pt-BR" dirty="0">
                <a:solidFill>
                  <a:schemeClr val="tx1"/>
                </a:solidFill>
              </a:rPr>
              <a:t>A interpolação polinomial envolve encontrar um polinômio de grau n que passa por n+1n+1n+1 pontos. É uma das formas mais comuns de interpolação devido à sua simplicidade.</a:t>
            </a:r>
          </a:p>
          <a:p>
            <a:r>
              <a:rPr lang="pt-BR" b="1" dirty="0"/>
              <a:t>Método de Lagrange</a:t>
            </a:r>
          </a:p>
          <a:p>
            <a:r>
              <a:rPr lang="pt-BR" dirty="0">
                <a:solidFill>
                  <a:schemeClr val="tx1"/>
                </a:solidFill>
              </a:rPr>
              <a:t>O Polinômio de Lagrange é uma forma de interpolação polinomial que passa por um conjunto de pontos dados.</a:t>
            </a:r>
          </a:p>
          <a:p>
            <a:pPr rtl="0"/>
            <a:endParaRPr lang="pt-BR" dirty="0"/>
          </a:p>
        </p:txBody>
      </p:sp>
      <p:sp>
        <p:nvSpPr>
          <p:cNvPr id="23" name="Espaço Reservado para o Número do Slide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5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6A7343-D984-3F83-07DF-D583361A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87" y="4241555"/>
            <a:ext cx="64960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95861"/>
            <a:ext cx="7965461" cy="99416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Métodos de Interpolação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1565031"/>
            <a:ext cx="7851869" cy="4235696"/>
          </a:xfrm>
        </p:spPr>
        <p:txBody>
          <a:bodyPr rtlCol="0"/>
          <a:lstStyle>
            <a:defPPr>
              <a:defRPr lang="pt-BR"/>
            </a:defPPr>
          </a:lstStyle>
          <a:p>
            <a:r>
              <a:rPr lang="pt-BR" b="1" dirty="0"/>
              <a:t>Método de Newton</a:t>
            </a:r>
          </a:p>
          <a:p>
            <a:r>
              <a:rPr lang="pt-BR" dirty="0">
                <a:solidFill>
                  <a:schemeClr val="tx1"/>
                </a:solidFill>
              </a:rPr>
              <a:t>O Polinômio de Interpolação de Newton é uma forma alternativa que utiliza uma abordagem incremental baseada em diferenças divididas.</a:t>
            </a:r>
          </a:p>
          <a:p>
            <a:r>
              <a:rPr lang="pt-BR" dirty="0">
                <a:solidFill>
                  <a:schemeClr val="tx1"/>
                </a:solidFill>
              </a:rPr>
              <a:t>A fórmula do polinômio de Newton é:</a:t>
            </a:r>
          </a:p>
          <a:p>
            <a:pPr rtl="0"/>
            <a:endParaRPr lang="pt-BR" dirty="0"/>
          </a:p>
        </p:txBody>
      </p:sp>
      <p:sp>
        <p:nvSpPr>
          <p:cNvPr id="23" name="Espaço Reservado para o Número do Slide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6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44E557-CB20-AAF7-D42D-2A5C9F3A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56" y="3816960"/>
            <a:ext cx="72675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9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95861"/>
            <a:ext cx="7965461" cy="99416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Métodos de Interpolação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1565031"/>
            <a:ext cx="7851869" cy="4235696"/>
          </a:xfrm>
        </p:spPr>
        <p:txBody>
          <a:bodyPr rtlCol="0"/>
          <a:lstStyle>
            <a:defPPr>
              <a:defRPr lang="pt-BR"/>
            </a:defPPr>
          </a:lstStyle>
          <a:p>
            <a:r>
              <a:rPr lang="pt-BR" dirty="0">
                <a:solidFill>
                  <a:schemeClr val="tx1"/>
                </a:solidFill>
              </a:rPr>
              <a:t>Os </a:t>
            </a:r>
            <a:r>
              <a:rPr lang="pt-BR" dirty="0" err="1">
                <a:solidFill>
                  <a:schemeClr val="tx1"/>
                </a:solidFill>
              </a:rPr>
              <a:t>splines</a:t>
            </a:r>
            <a:r>
              <a:rPr lang="pt-BR" dirty="0">
                <a:solidFill>
                  <a:schemeClr val="tx1"/>
                </a:solidFill>
              </a:rPr>
              <a:t> são uma alternativa à interpolação polinomial quando se deseja uma curva suave que passa pelos pontos dados. Um </a:t>
            </a:r>
            <a:r>
              <a:rPr lang="pt-BR" dirty="0" err="1">
                <a:solidFill>
                  <a:schemeClr val="tx1"/>
                </a:solidFill>
              </a:rPr>
              <a:t>spline</a:t>
            </a:r>
            <a:r>
              <a:rPr lang="pt-BR" dirty="0">
                <a:solidFill>
                  <a:schemeClr val="tx1"/>
                </a:solidFill>
              </a:rPr>
              <a:t> cúbico, por exemplo, é uma função composta de segmentos de polinômios de grau três, ajustados de modo a garantir a continuidade e suavidade na junção dos segmentos.</a:t>
            </a:r>
          </a:p>
        </p:txBody>
      </p:sp>
      <p:sp>
        <p:nvSpPr>
          <p:cNvPr id="23" name="Espaço Reservado para o Número do Slide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21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95861"/>
            <a:ext cx="7965461" cy="99416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MÉTODO DE </a:t>
            </a:r>
            <a:r>
              <a:rPr lang="pt-BR" dirty="0" err="1"/>
              <a:t>LaGRANGE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1565031"/>
            <a:ext cx="7851869" cy="4235696"/>
          </a:xfrm>
        </p:spPr>
        <p:txBody>
          <a:bodyPr rtlCol="0">
            <a:normAutofit fontScale="92500" lnSpcReduction="20000"/>
          </a:bodyPr>
          <a:lstStyle>
            <a:defPPr>
              <a:defRPr lang="pt-BR"/>
            </a:defPPr>
          </a:lstStyle>
          <a:p>
            <a:r>
              <a:rPr lang="pt-BR" b="1" dirty="0"/>
              <a:t>Vantagens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Simples de Implementar: A fórmula do polinômio de Lagrange é direta e fácil de entender.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Independente de Ordem dos Pontos: A interpolação pode ser realizada sem a necessidade de ordenar os pontos.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Boa Precisão para Poucos Pontos: Funciona bem quando o número de pontos de dados é pequeno.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b="1" dirty="0"/>
              <a:t>Desvantagens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Complexidade Computacional: Recalcular todo o polinômio para cada novo ponto pode ser computacionalmente caro.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Instabilidade Numérica: Para um grande número de pontos, o polinômio pode oscilar fortemente entre os pontos conhecidos, levando a erros significativos.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Não Reutilizável: Se um novo ponto de dados for adicionado, todo o polinômio deve ser recalculado desde o início.</a:t>
            </a:r>
          </a:p>
        </p:txBody>
      </p:sp>
      <p:sp>
        <p:nvSpPr>
          <p:cNvPr id="23" name="Espaço Reservado para o Número do Slide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8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95861"/>
            <a:ext cx="7965461" cy="994164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MÉTODO DE NEWTON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1565031"/>
            <a:ext cx="7851869" cy="4235696"/>
          </a:xfrm>
        </p:spPr>
        <p:txBody>
          <a:bodyPr rtlCol="0">
            <a:normAutofit fontScale="92500" lnSpcReduction="20000"/>
          </a:bodyPr>
          <a:lstStyle>
            <a:defPPr>
              <a:defRPr lang="pt-BR"/>
            </a:defPPr>
          </a:lstStyle>
          <a:p>
            <a:r>
              <a:rPr lang="pt-BR" b="1" dirty="0"/>
              <a:t>Vantagens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Eficiente para Adicionar Novos Pontos: Com o método de Newton, novos pontos podem ser adicionados sem recalcular todo o polinômio. Apenas o termo adicional precisa ser calculado.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Estabilidade Numérica: Geralmente, é mais estável numericamente do que o método de Lagrange, especialmente para um grande número de pontos.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Menos Oscilações: O método de Newton tende a ser menos propenso a oscilações extremas entre os pontos de dados.</a:t>
            </a:r>
          </a:p>
          <a:p>
            <a:r>
              <a:rPr lang="pt-BR" b="1" dirty="0"/>
              <a:t>Desvantagens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Complexidade na Implementação: A implementação é mais complexa devido ao cálculo das diferenças divididas..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Dependência da Ordem dos Pontos: A ordem dos pontos afeta os cálculos, exigindo que os pontos sejam frequentemente reordenados..</a:t>
            </a:r>
          </a:p>
          <a:p>
            <a:pPr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Cálculo Inicial: Requer a construção inicial da tabela de diferenças divididas, que pode ser computacionalmente intensiva.</a:t>
            </a:r>
          </a:p>
        </p:txBody>
      </p:sp>
      <p:sp>
        <p:nvSpPr>
          <p:cNvPr id="23" name="Espaço Reservado para o Número do Slide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326421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2_TF78438558_Win32" id="{A0A66991-B50D-4EFF-8B65-B5A110988411}" vid="{FC4C1A53-E1A3-4FF8-9D09-7590C6BEDD1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{FFD9CD87-2FE3-4259-AC6C-279502A01D2C}tf78438558_win32</Template>
  <TotalTime>1511</TotalTime>
  <Words>572</Words>
  <Application>Microsoft Office PowerPoint</Application>
  <PresentationFormat>Widescreen</PresentationFormat>
  <Paragraphs>66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Sabon Next LT</vt:lpstr>
      <vt:lpstr>Personalizado</vt:lpstr>
      <vt:lpstr>Interpolação</vt:lpstr>
      <vt:lpstr>O que iremos abordar?</vt:lpstr>
      <vt:lpstr>interpolação</vt:lpstr>
      <vt:lpstr>Aplicações</vt:lpstr>
      <vt:lpstr>Métodos de Interpolação</vt:lpstr>
      <vt:lpstr>Métodos de Interpolação</vt:lpstr>
      <vt:lpstr>Métodos de Interpolação</vt:lpstr>
      <vt:lpstr>MÉTODO DE LaGRANGE</vt:lpstr>
      <vt:lpstr>MÉTODO DE NEWTON</vt:lpstr>
      <vt:lpstr>EXERCÍCIO PARA FIXAÇÃO (NA LOUSA)</vt:lpstr>
      <vt:lpstr>EXEMPLO EM PYTHON</vt:lpstr>
      <vt:lpstr>EXEMPLO EM PYTHON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Pedro Henrique Grossl</dc:creator>
  <cp:lastModifiedBy>Pedro Henrique Grossl</cp:lastModifiedBy>
  <cp:revision>3</cp:revision>
  <dcterms:created xsi:type="dcterms:W3CDTF">2024-07-23T14:00:38Z</dcterms:created>
  <dcterms:modified xsi:type="dcterms:W3CDTF">2024-07-25T14:42:29Z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